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20B0503030101060003"/>
      <p:regular r:id="rId10"/>
    </p:embeddedFont>
    <p:embeddedFont>
      <p:font typeface="Raleway Bold" charset="1" panose="020B0803030101060003"/>
      <p:regular r:id="rId11"/>
    </p:embeddedFont>
    <p:embeddedFont>
      <p:font typeface="Raleway Thin" charset="1" panose="020B0203030101060003"/>
      <p:regular r:id="rId12"/>
    </p:embeddedFont>
    <p:embeddedFont>
      <p:font typeface="Raleway Heavy" charset="1" panose="020B0003030101060003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Public Sans Thin" charset="1" panose="00000000000000000000"/>
      <p:regular r:id="rId18"/>
    </p:embeddedFont>
    <p:embeddedFont>
      <p:font typeface="Public Sans Thin Italics" charset="1" panose="00000000000000000000"/>
      <p:regular r:id="rId19"/>
    </p:embeddedFont>
    <p:embeddedFont>
      <p:font typeface="Public Sans Medium" charset="1" panose="00000000000000000000"/>
      <p:regular r:id="rId20"/>
    </p:embeddedFont>
    <p:embeddedFont>
      <p:font typeface="Public Sans Medium Italics" charset="1" panose="00000000000000000000"/>
      <p:regular r:id="rId21"/>
    </p:embeddedFont>
    <p:embeddedFont>
      <p:font typeface="Public Sans Heavy" charset="1" panose="00000000000000000000"/>
      <p:regular r:id="rId22"/>
    </p:embeddedFont>
    <p:embeddedFont>
      <p:font typeface="Public Sans Heavy Italics" charset="1" panose="00000000000000000000"/>
      <p:regular r:id="rId23"/>
    </p:embeddedFont>
    <p:embeddedFont>
      <p:font typeface="Eczar" charset="1" panose="02000603040300000004"/>
      <p:regular r:id="rId24"/>
    </p:embeddedFont>
    <p:embeddedFont>
      <p:font typeface="Eczar Bold" charset="1" panose="02000603040300000004"/>
      <p:regular r:id="rId25"/>
    </p:embeddedFont>
    <p:embeddedFont>
      <p:font typeface="Eczar Medium" charset="1" panose="02000603040300000004"/>
      <p:regular r:id="rId26"/>
    </p:embeddedFont>
    <p:embeddedFont>
      <p:font typeface="Eczar Semi-Bold" charset="1" panose="02000603040300000004"/>
      <p:regular r:id="rId27"/>
    </p:embeddedFont>
    <p:embeddedFont>
      <p:font typeface="Eczar Ultra-Bold" charset="1" panose="020006030403000000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16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2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08434" y="-4315657"/>
            <a:ext cx="9454551" cy="11886288"/>
          </a:xfrm>
          <a:custGeom>
            <a:avLst/>
            <a:gdLst/>
            <a:ahLst/>
            <a:cxnLst/>
            <a:rect r="r" b="b" t="t" l="l"/>
            <a:pathLst>
              <a:path h="11886288" w="9454551">
                <a:moveTo>
                  <a:pt x="0" y="0"/>
                </a:moveTo>
                <a:lnTo>
                  <a:pt x="9454552" y="0"/>
                </a:lnTo>
                <a:lnTo>
                  <a:pt x="9454552" y="11886288"/>
                </a:lnTo>
                <a:lnTo>
                  <a:pt x="0" y="1188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2213219" y="2905923"/>
            <a:ext cx="5469632" cy="4475153"/>
          </a:xfrm>
          <a:custGeom>
            <a:avLst/>
            <a:gdLst/>
            <a:ahLst/>
            <a:cxnLst/>
            <a:rect r="r" b="b" t="t" l="l"/>
            <a:pathLst>
              <a:path h="4475153" w="5469632">
                <a:moveTo>
                  <a:pt x="0" y="0"/>
                </a:moveTo>
                <a:lnTo>
                  <a:pt x="5469632" y="0"/>
                </a:lnTo>
                <a:lnTo>
                  <a:pt x="5469632" y="4475154"/>
                </a:lnTo>
                <a:lnTo>
                  <a:pt x="0" y="4475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88427" y="3960126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938341">
            <a:off x="4404308" y="5806723"/>
            <a:ext cx="9721895" cy="10809612"/>
          </a:xfrm>
          <a:custGeom>
            <a:avLst/>
            <a:gdLst/>
            <a:ahLst/>
            <a:cxnLst/>
            <a:rect r="r" b="b" t="t" l="l"/>
            <a:pathLst>
              <a:path h="10809612" w="9721895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72048" y="255806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03235">
            <a:off x="156670" y="-1019161"/>
            <a:ext cx="9145556" cy="4738275"/>
          </a:xfrm>
          <a:custGeom>
            <a:avLst/>
            <a:gdLst/>
            <a:ahLst/>
            <a:cxnLst/>
            <a:rect r="r" b="b" t="t" l="l"/>
            <a:pathLst>
              <a:path h="4738275" w="9145556">
                <a:moveTo>
                  <a:pt x="0" y="0"/>
                </a:moveTo>
                <a:lnTo>
                  <a:pt x="9145556" y="0"/>
                </a:lnTo>
                <a:lnTo>
                  <a:pt x="9145556" y="4738275"/>
                </a:lnTo>
                <a:lnTo>
                  <a:pt x="0" y="4738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4609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61986" y="3883926"/>
            <a:ext cx="8542907" cy="175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97"/>
              </a:lnSpc>
            </a:pPr>
            <a:r>
              <a:rPr lang="en-US" sz="11100">
                <a:solidFill>
                  <a:srgbClr val="273384"/>
                </a:solidFill>
                <a:latin typeface="Eczar Bold"/>
              </a:rPr>
              <a:t>WELCOME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2234" y="5478463"/>
            <a:ext cx="644698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50"/>
              </a:lnSpc>
            </a:pPr>
            <a:r>
              <a:rPr lang="en-US" sz="5000">
                <a:solidFill>
                  <a:srgbClr val="000000"/>
                </a:solidFill>
                <a:latin typeface="Raleway"/>
              </a:rPr>
              <a:t>In Our Group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8919" y="306360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5869006" y="6270652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3932">
            <a:off x="12348771" y="-1959981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70019">
            <a:off x="13558552" y="-385928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06838" y="965110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451795">
            <a:off x="-5080388" y="514135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917954">
            <a:off x="-4992845" y="148939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6970" y="1624804"/>
            <a:ext cx="15654060" cy="7631354"/>
          </a:xfrm>
          <a:custGeom>
            <a:avLst/>
            <a:gdLst/>
            <a:ahLst/>
            <a:cxnLst/>
            <a:rect r="r" b="b" t="t" l="l"/>
            <a:pathLst>
              <a:path h="7631354" w="15654060">
                <a:moveTo>
                  <a:pt x="0" y="0"/>
                </a:moveTo>
                <a:lnTo>
                  <a:pt x="15654060" y="0"/>
                </a:lnTo>
                <a:lnTo>
                  <a:pt x="15654060" y="7631354"/>
                </a:lnTo>
                <a:lnTo>
                  <a:pt x="0" y="7631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307557"/>
            <a:ext cx="18288000" cy="139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Hostelhub: Database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20785" y="2690897"/>
            <a:ext cx="771999" cy="77199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920785" y="3970738"/>
            <a:ext cx="771999" cy="77199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20785" y="6530419"/>
            <a:ext cx="771999" cy="77199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920785" y="5250578"/>
            <a:ext cx="771999" cy="77199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920785" y="7810260"/>
            <a:ext cx="771999" cy="77199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221648" y="51435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46159" y="369546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432000">
            <a:off x="4416227" y="-2152011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36602" y="2508064"/>
            <a:ext cx="7322748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9"/>
              </a:lnSpc>
            </a:pPr>
            <a:r>
              <a:rPr lang="en-US" sz="3399">
                <a:solidFill>
                  <a:srgbClr val="000000"/>
                </a:solidFill>
                <a:latin typeface="Raleway"/>
              </a:rPr>
              <a:t> Location Services</a:t>
            </a:r>
          </a:p>
          <a:p>
            <a:pPr algn="l">
              <a:lnSpc>
                <a:spcPts val="67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034179" y="2661416"/>
            <a:ext cx="545211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34179" y="3941257"/>
            <a:ext cx="545211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34179" y="6460727"/>
            <a:ext cx="545211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34179" y="5186501"/>
            <a:ext cx="545211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34179" y="7740568"/>
            <a:ext cx="545211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0661" y="2543368"/>
            <a:ext cx="6456699" cy="400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Key features of Hostelhub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49178">
            <a:off x="15144750" y="8594576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470670" y="-568623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014226" y="3644150"/>
            <a:ext cx="5371687" cy="5972688"/>
          </a:xfrm>
          <a:custGeom>
            <a:avLst/>
            <a:gdLst/>
            <a:ahLst/>
            <a:cxnLst/>
            <a:rect r="r" b="b" t="t" l="l"/>
            <a:pathLst>
              <a:path h="5972688" w="5371687">
                <a:moveTo>
                  <a:pt x="0" y="0"/>
                </a:moveTo>
                <a:lnTo>
                  <a:pt x="5371687" y="0"/>
                </a:lnTo>
                <a:lnTo>
                  <a:pt x="5371687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336602" y="3841308"/>
            <a:ext cx="7322748" cy="250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9"/>
              </a:lnSpc>
            </a:pPr>
            <a:r>
              <a:rPr lang="en-US" sz="3399">
                <a:solidFill>
                  <a:srgbClr val="000000"/>
                </a:solidFill>
                <a:latin typeface="Raleway"/>
              </a:rPr>
              <a:t>Affordable Prices</a:t>
            </a:r>
          </a:p>
          <a:p>
            <a:pPr>
              <a:lnSpc>
                <a:spcPts val="6799"/>
              </a:lnSpc>
            </a:pPr>
          </a:p>
          <a:p>
            <a:pPr algn="l">
              <a:lnSpc>
                <a:spcPts val="679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0336602" y="5165026"/>
            <a:ext cx="7322748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9"/>
              </a:lnSpc>
            </a:pPr>
            <a:r>
              <a:rPr lang="en-US" sz="3399">
                <a:solidFill>
                  <a:srgbClr val="000000"/>
                </a:solidFill>
                <a:latin typeface="Raleway"/>
              </a:rPr>
              <a:t>Food Options</a:t>
            </a:r>
          </a:p>
          <a:p>
            <a:pPr algn="l">
              <a:lnSpc>
                <a:spcPts val="679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336602" y="6441120"/>
            <a:ext cx="7322748" cy="250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9"/>
              </a:lnSpc>
            </a:pPr>
            <a:r>
              <a:rPr lang="en-US" sz="3399">
                <a:solidFill>
                  <a:srgbClr val="000000"/>
                </a:solidFill>
                <a:latin typeface="Raleway"/>
              </a:rPr>
              <a:t> Security Measures</a:t>
            </a:r>
          </a:p>
          <a:p>
            <a:pPr>
              <a:lnSpc>
                <a:spcPts val="6799"/>
              </a:lnSpc>
            </a:pPr>
          </a:p>
          <a:p>
            <a:pPr algn="l">
              <a:lnSpc>
                <a:spcPts val="679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336602" y="7705406"/>
            <a:ext cx="7322748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9"/>
              </a:lnSpc>
            </a:pPr>
            <a:r>
              <a:rPr lang="en-US" sz="3399">
                <a:solidFill>
                  <a:srgbClr val="000000"/>
                </a:solidFill>
                <a:latin typeface="Raleway"/>
              </a:rPr>
              <a:t>User-Friendly Experience</a:t>
            </a:r>
          </a:p>
          <a:p>
            <a:pPr algn="l">
              <a:lnSpc>
                <a:spcPts val="679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6243">
            <a:off x="14707801" y="10287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38312">
            <a:off x="-5348892" y="215566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56498">
            <a:off x="-3881063" y="2889362"/>
            <a:ext cx="7762126" cy="8630578"/>
          </a:xfrm>
          <a:custGeom>
            <a:avLst/>
            <a:gdLst/>
            <a:ahLst/>
            <a:cxnLst/>
            <a:rect r="r" b="b" t="t" l="l"/>
            <a:pathLst>
              <a:path h="8630578" w="7762126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56498">
            <a:off x="14227763" y="-2642927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8919" y="2176331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98919" y="784984"/>
            <a:ext cx="8829619" cy="119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3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  <a:ea typeface="Eczar Bold"/>
              </a:rPr>
              <a:t>﻿Meet The Group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87606" y="2499001"/>
            <a:ext cx="3478708" cy="2650143"/>
          </a:xfrm>
          <a:custGeom>
            <a:avLst/>
            <a:gdLst/>
            <a:ahLst/>
            <a:cxnLst/>
            <a:rect r="r" b="b" t="t" l="l"/>
            <a:pathLst>
              <a:path h="2650143" w="3478708">
                <a:moveTo>
                  <a:pt x="0" y="0"/>
                </a:moveTo>
                <a:lnTo>
                  <a:pt x="3478708" y="0"/>
                </a:lnTo>
                <a:lnTo>
                  <a:pt x="3478708" y="2650143"/>
                </a:lnTo>
                <a:lnTo>
                  <a:pt x="0" y="2650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96345" y="2396166"/>
            <a:ext cx="3478708" cy="2650143"/>
          </a:xfrm>
          <a:custGeom>
            <a:avLst/>
            <a:gdLst/>
            <a:ahLst/>
            <a:cxnLst/>
            <a:rect r="r" b="b" t="t" l="l"/>
            <a:pathLst>
              <a:path h="2650143" w="3478708">
                <a:moveTo>
                  <a:pt x="0" y="0"/>
                </a:moveTo>
                <a:lnTo>
                  <a:pt x="3478708" y="0"/>
                </a:lnTo>
                <a:lnTo>
                  <a:pt x="3478708" y="2650144"/>
                </a:lnTo>
                <a:lnTo>
                  <a:pt x="0" y="2650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03703" y="2396166"/>
            <a:ext cx="3478708" cy="2650143"/>
          </a:xfrm>
          <a:custGeom>
            <a:avLst/>
            <a:gdLst/>
            <a:ahLst/>
            <a:cxnLst/>
            <a:rect r="r" b="b" t="t" l="l"/>
            <a:pathLst>
              <a:path h="2650143" w="3478708">
                <a:moveTo>
                  <a:pt x="0" y="0"/>
                </a:moveTo>
                <a:lnTo>
                  <a:pt x="3478708" y="0"/>
                </a:lnTo>
                <a:lnTo>
                  <a:pt x="3478708" y="2650144"/>
                </a:lnTo>
                <a:lnTo>
                  <a:pt x="0" y="2650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82411" y="2396166"/>
            <a:ext cx="3478708" cy="2650143"/>
          </a:xfrm>
          <a:custGeom>
            <a:avLst/>
            <a:gdLst/>
            <a:ahLst/>
            <a:cxnLst/>
            <a:rect r="r" b="b" t="t" l="l"/>
            <a:pathLst>
              <a:path h="2650143" w="3478708">
                <a:moveTo>
                  <a:pt x="0" y="0"/>
                </a:moveTo>
                <a:lnTo>
                  <a:pt x="3478709" y="0"/>
                </a:lnTo>
                <a:lnTo>
                  <a:pt x="3478709" y="2650144"/>
                </a:lnTo>
                <a:lnTo>
                  <a:pt x="0" y="2650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89560" y="9098280"/>
            <a:ext cx="2638341" cy="100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Rahul Kumar</a:t>
            </a:r>
          </a:p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Coordination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23887" y="9098280"/>
            <a:ext cx="2638341" cy="100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Rana Ayush</a:t>
            </a:r>
          </a:p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Coordination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50325" y="9098280"/>
            <a:ext cx="2638341" cy="100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Diya Bhatia</a:t>
            </a:r>
          </a:p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Mentor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6904" y="9020301"/>
            <a:ext cx="3202015" cy="100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Pankaj Chaudhary</a:t>
            </a:r>
          </a:p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Content+UI/UX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20211" y="6389208"/>
            <a:ext cx="3478708" cy="2650143"/>
          </a:xfrm>
          <a:custGeom>
            <a:avLst/>
            <a:gdLst/>
            <a:ahLst/>
            <a:cxnLst/>
            <a:rect r="r" b="b" t="t" l="l"/>
            <a:pathLst>
              <a:path h="2650143" w="3478708">
                <a:moveTo>
                  <a:pt x="0" y="0"/>
                </a:moveTo>
                <a:lnTo>
                  <a:pt x="3478708" y="0"/>
                </a:lnTo>
                <a:lnTo>
                  <a:pt x="3478708" y="2650143"/>
                </a:lnTo>
                <a:lnTo>
                  <a:pt x="0" y="2650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739195" y="6608157"/>
            <a:ext cx="3478708" cy="2650143"/>
          </a:xfrm>
          <a:custGeom>
            <a:avLst/>
            <a:gdLst/>
            <a:ahLst/>
            <a:cxnLst/>
            <a:rect r="r" b="b" t="t" l="l"/>
            <a:pathLst>
              <a:path h="2650143" w="3478708">
                <a:moveTo>
                  <a:pt x="0" y="0"/>
                </a:moveTo>
                <a:lnTo>
                  <a:pt x="3478708" y="0"/>
                </a:lnTo>
                <a:lnTo>
                  <a:pt x="3478708" y="2650143"/>
                </a:lnTo>
                <a:lnTo>
                  <a:pt x="0" y="2650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03703" y="6389208"/>
            <a:ext cx="3478708" cy="2650143"/>
          </a:xfrm>
          <a:custGeom>
            <a:avLst/>
            <a:gdLst/>
            <a:ahLst/>
            <a:cxnLst/>
            <a:rect r="r" b="b" t="t" l="l"/>
            <a:pathLst>
              <a:path h="2650143" w="3478708">
                <a:moveTo>
                  <a:pt x="0" y="0"/>
                </a:moveTo>
                <a:lnTo>
                  <a:pt x="3478708" y="0"/>
                </a:lnTo>
                <a:lnTo>
                  <a:pt x="3478708" y="2650143"/>
                </a:lnTo>
                <a:lnTo>
                  <a:pt x="0" y="2650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382411" y="6420265"/>
            <a:ext cx="3478708" cy="2650143"/>
          </a:xfrm>
          <a:custGeom>
            <a:avLst/>
            <a:gdLst/>
            <a:ahLst/>
            <a:cxnLst/>
            <a:rect r="r" b="b" t="t" l="l"/>
            <a:pathLst>
              <a:path h="2650143" w="3478708">
                <a:moveTo>
                  <a:pt x="0" y="0"/>
                </a:moveTo>
                <a:lnTo>
                  <a:pt x="3478709" y="0"/>
                </a:lnTo>
                <a:lnTo>
                  <a:pt x="3478709" y="2650144"/>
                </a:lnTo>
                <a:lnTo>
                  <a:pt x="0" y="2650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796345" y="5111115"/>
            <a:ext cx="3767839" cy="100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Puneet Kumar Singh</a:t>
            </a:r>
          </a:p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( Frontend)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43652" y="5111115"/>
            <a:ext cx="2818576" cy="100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Tarang Sharma</a:t>
            </a:r>
          </a:p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(Frontend)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20393" y="5212009"/>
            <a:ext cx="2802746" cy="100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Tushar Sharma</a:t>
            </a:r>
          </a:p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Content+UI/UX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130094"/>
            <a:ext cx="4796520" cy="100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Ryan Javed</a:t>
            </a:r>
          </a:p>
          <a:p>
            <a:pPr algn="ctr">
              <a:lnSpc>
                <a:spcPts val="4075"/>
              </a:lnSpc>
            </a:pPr>
            <a:r>
              <a:rPr lang="en-US" sz="2500">
                <a:solidFill>
                  <a:srgbClr val="000000"/>
                </a:solidFill>
                <a:latin typeface="Raleway"/>
              </a:rPr>
              <a:t>(UI/UX+Frontend+Backend)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86619">
            <a:off x="-2800762" y="334367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6706" y="-3752582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38574">
            <a:off x="4569016" y="-548008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24995">
            <a:off x="-2679407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936786">
            <a:off x="16141297" y="340439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80711" y="-49047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72048" y="-5018174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12665">
            <a:off x="-990270" y="7258855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46334">
            <a:off x="9995837" y="61722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06541" y="3969153"/>
            <a:ext cx="5474919" cy="49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>
                <a:solidFill>
                  <a:srgbClr val="A88353"/>
                </a:solidFill>
                <a:latin typeface="Public Sans"/>
              </a:rPr>
              <a:t>Hostelhub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246276" y="2064485"/>
            <a:ext cx="1797955" cy="1971343"/>
          </a:xfrm>
          <a:custGeom>
            <a:avLst/>
            <a:gdLst/>
            <a:ahLst/>
            <a:cxnLst/>
            <a:rect r="r" b="b" t="t" l="l"/>
            <a:pathLst>
              <a:path h="1971343" w="1797955">
                <a:moveTo>
                  <a:pt x="0" y="0"/>
                </a:moveTo>
                <a:lnTo>
                  <a:pt x="1797955" y="0"/>
                </a:lnTo>
                <a:lnTo>
                  <a:pt x="1797955" y="1971343"/>
                </a:lnTo>
                <a:lnTo>
                  <a:pt x="0" y="1971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25007" y="5019675"/>
            <a:ext cx="12837986" cy="215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latin typeface="Eczar Bold"/>
                <a:ea typeface="Eczar Bold"/>
              </a:rPr>
              <a:t>﻿THANK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4660">
            <a:off x="15459392" y="358695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339" y="-4507184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4648">
            <a:off x="-2042291" y="308610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4947" y="4938208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680" y="-244978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95018">
            <a:off x="-1249695" y="5438343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196582"/>
            <a:ext cx="16230600" cy="382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3"/>
              </a:lnSpc>
            </a:pPr>
            <a:r>
              <a:rPr lang="en-US" sz="10255">
                <a:solidFill>
                  <a:srgbClr val="273384"/>
                </a:solidFill>
                <a:latin typeface="Eczar Bold"/>
              </a:rPr>
              <a:t>PROJECT PRESENTATION</a:t>
            </a:r>
          </a:p>
          <a:p>
            <a:pPr algn="ctr">
              <a:lnSpc>
                <a:spcPts val="6619"/>
              </a:lnSpc>
            </a:pPr>
            <a:r>
              <a:rPr lang="en-US" sz="5755">
                <a:solidFill>
                  <a:srgbClr val="273384"/>
                </a:solidFill>
                <a:latin typeface="Eczar Bold"/>
              </a:rPr>
              <a:t>(Mini Project)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7386385"/>
            <a:ext cx="18288000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4500">
                <a:solidFill>
                  <a:srgbClr val="273384"/>
                </a:solidFill>
                <a:latin typeface="Eczar Semi-Bold"/>
              </a:rPr>
              <a:t>"PROJECT NAME – HOSTELHUB"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700000">
            <a:off x="-1551070" y="-489556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442328">
            <a:off x="12759754" y="6160928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28665" y="-6003"/>
            <a:ext cx="2069406" cy="2069406"/>
          </a:xfrm>
          <a:custGeom>
            <a:avLst/>
            <a:gdLst/>
            <a:ahLst/>
            <a:cxnLst/>
            <a:rect r="r" b="b" t="t" l="l"/>
            <a:pathLst>
              <a:path h="2069406" w="2069406">
                <a:moveTo>
                  <a:pt x="0" y="0"/>
                </a:moveTo>
                <a:lnTo>
                  <a:pt x="2069405" y="0"/>
                </a:lnTo>
                <a:lnTo>
                  <a:pt x="2069405" y="2069406"/>
                </a:lnTo>
                <a:lnTo>
                  <a:pt x="0" y="2069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62462" y="1771077"/>
            <a:ext cx="12201812" cy="136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1"/>
              </a:lnSpc>
            </a:pPr>
            <a:r>
              <a:rPr lang="en-US" sz="2601">
                <a:solidFill>
                  <a:srgbClr val="A88353"/>
                </a:solidFill>
                <a:latin typeface="Public Sans"/>
              </a:rPr>
              <a:t>KIET Group of Institutions, Ghaziabad</a:t>
            </a:r>
            <a:r>
              <a:rPr lang="en-US" sz="2601">
                <a:solidFill>
                  <a:srgbClr val="A88353"/>
                </a:solidFill>
                <a:latin typeface="Public Sans"/>
              </a:rPr>
              <a:t> </a:t>
            </a:r>
          </a:p>
          <a:p>
            <a:pPr algn="ctr">
              <a:lnSpc>
                <a:spcPts val="3641"/>
              </a:lnSpc>
            </a:pPr>
            <a:r>
              <a:rPr lang="en-US" sz="2601">
                <a:solidFill>
                  <a:srgbClr val="A88353"/>
                </a:solidFill>
                <a:latin typeface="Public Sans"/>
              </a:rPr>
              <a:t>(An ISO – 9001: 2008 Certified &amp; ‘A+’ Grade accredited Institution by NAAC)</a:t>
            </a:r>
          </a:p>
          <a:p>
            <a:pPr algn="ctr">
              <a:lnSpc>
                <a:spcPts val="3641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6243">
            <a:off x="14707801" y="10287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38312">
            <a:off x="-5348892" y="215566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56498">
            <a:off x="-3881063" y="2889362"/>
            <a:ext cx="7762126" cy="8630578"/>
          </a:xfrm>
          <a:custGeom>
            <a:avLst/>
            <a:gdLst/>
            <a:ahLst/>
            <a:cxnLst/>
            <a:rect r="r" b="b" t="t" l="l"/>
            <a:pathLst>
              <a:path h="8630578" w="7762126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56498">
            <a:off x="14227763" y="-2642927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8919" y="2361691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62741" y="7643342"/>
            <a:ext cx="2067207" cy="2067207"/>
          </a:xfrm>
          <a:custGeom>
            <a:avLst/>
            <a:gdLst/>
            <a:ahLst/>
            <a:cxnLst/>
            <a:rect r="r" b="b" t="t" l="l"/>
            <a:pathLst>
              <a:path h="2067207" w="2067207">
                <a:moveTo>
                  <a:pt x="0" y="0"/>
                </a:moveTo>
                <a:lnTo>
                  <a:pt x="2067207" y="0"/>
                </a:lnTo>
                <a:lnTo>
                  <a:pt x="2067207" y="2067207"/>
                </a:lnTo>
                <a:lnTo>
                  <a:pt x="0" y="2067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10396" y="7643342"/>
            <a:ext cx="2067207" cy="2067207"/>
          </a:xfrm>
          <a:custGeom>
            <a:avLst/>
            <a:gdLst/>
            <a:ahLst/>
            <a:cxnLst/>
            <a:rect r="r" b="b" t="t" l="l"/>
            <a:pathLst>
              <a:path h="2067207" w="2067207">
                <a:moveTo>
                  <a:pt x="0" y="0"/>
                </a:moveTo>
                <a:lnTo>
                  <a:pt x="2067208" y="0"/>
                </a:lnTo>
                <a:lnTo>
                  <a:pt x="2067208" y="2067207"/>
                </a:lnTo>
                <a:lnTo>
                  <a:pt x="0" y="20672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55477" y="7643342"/>
            <a:ext cx="2067207" cy="2067207"/>
          </a:xfrm>
          <a:custGeom>
            <a:avLst/>
            <a:gdLst/>
            <a:ahLst/>
            <a:cxnLst/>
            <a:rect r="r" b="b" t="t" l="l"/>
            <a:pathLst>
              <a:path h="2067207" w="2067207">
                <a:moveTo>
                  <a:pt x="0" y="0"/>
                </a:moveTo>
                <a:lnTo>
                  <a:pt x="2067208" y="0"/>
                </a:lnTo>
                <a:lnTo>
                  <a:pt x="2067208" y="2067207"/>
                </a:lnTo>
                <a:lnTo>
                  <a:pt x="0" y="20672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92093" y="7690315"/>
            <a:ext cx="2067207" cy="2067207"/>
          </a:xfrm>
          <a:custGeom>
            <a:avLst/>
            <a:gdLst/>
            <a:ahLst/>
            <a:cxnLst/>
            <a:rect r="r" b="b" t="t" l="l"/>
            <a:pathLst>
              <a:path h="2067207" w="2067207">
                <a:moveTo>
                  <a:pt x="0" y="0"/>
                </a:moveTo>
                <a:lnTo>
                  <a:pt x="2067207" y="0"/>
                </a:lnTo>
                <a:lnTo>
                  <a:pt x="2067207" y="2067207"/>
                </a:lnTo>
                <a:lnTo>
                  <a:pt x="0" y="20672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666829"/>
            <a:ext cx="2020234" cy="2020234"/>
          </a:xfrm>
          <a:custGeom>
            <a:avLst/>
            <a:gdLst/>
            <a:ahLst/>
            <a:cxnLst/>
            <a:rect r="r" b="b" t="t" l="l"/>
            <a:pathLst>
              <a:path h="2020234" w="2020234">
                <a:moveTo>
                  <a:pt x="0" y="0"/>
                </a:moveTo>
                <a:lnTo>
                  <a:pt x="2020234" y="0"/>
                </a:lnTo>
                <a:lnTo>
                  <a:pt x="2020234" y="2020234"/>
                </a:lnTo>
                <a:lnTo>
                  <a:pt x="0" y="2020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934653"/>
            <a:ext cx="16230600" cy="42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>
                <a:solidFill>
                  <a:srgbClr val="000000"/>
                </a:solidFill>
                <a:latin typeface="Raleway"/>
              </a:rPr>
              <a:t>New students face challenges in finding suitable accommodations due to location ambiguity, information deficiency, budgetary dilemmas, dining concerns, and security risks. Existing solutions lack an efficient location-based search, comprehensive data, and a balanced approach to budget constraints and amenities. Our project aims to address these issues by developing a user-friendly platform that enhances the accommodation search experience, providing precise location-based results, detailed information, and a secure environment for an informed decision-making process.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54869" y="1171575"/>
            <a:ext cx="11178262" cy="119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3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Problem Statement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2729619" y="3014974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1498605" y="5265349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038826">
            <a:off x="16280231" y="3784779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98919" y="2822739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15904" y="3230849"/>
            <a:ext cx="10872096" cy="6027451"/>
          </a:xfrm>
          <a:custGeom>
            <a:avLst/>
            <a:gdLst/>
            <a:ahLst/>
            <a:cxnLst/>
            <a:rect r="r" b="b" t="t" l="l"/>
            <a:pathLst>
              <a:path h="6027451" w="10872096">
                <a:moveTo>
                  <a:pt x="0" y="0"/>
                </a:moveTo>
                <a:lnTo>
                  <a:pt x="10872096" y="0"/>
                </a:lnTo>
                <a:lnTo>
                  <a:pt x="10872096" y="6027451"/>
                </a:lnTo>
                <a:lnTo>
                  <a:pt x="0" y="60274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66853" y="3726180"/>
            <a:ext cx="4834324" cy="491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>
                <a:solidFill>
                  <a:srgbClr val="000000"/>
                </a:solidFill>
                <a:latin typeface="Raleway"/>
              </a:rPr>
              <a:t>Web technologies encompass HTML, CSS, and JS, which are the building blocks of modern websites. All three are used to create amazing web experiences.</a:t>
            </a:r>
          </a:p>
          <a:p>
            <a:pPr algn="ctr">
              <a:lnSpc>
                <a:spcPts val="489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-95840"/>
            <a:ext cx="16230600" cy="423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Introduction to Web Technologies : Frontend</a:t>
            </a:r>
          </a:p>
          <a:p>
            <a:pPr algn="ctr">
              <a:lnSpc>
                <a:spcPts val="11175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8919" y="306360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5869006" y="6270652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3932">
            <a:off x="12348771" y="-1959981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70019">
            <a:off x="13558552" y="-385928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07557"/>
            <a:ext cx="18288000" cy="281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Hostelhub: Homepage</a:t>
            </a:r>
          </a:p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 (HTML,CSS &amp; JS)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06838" y="965110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51795">
            <a:off x="-5080388" y="514135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917954">
            <a:off x="-4992845" y="148939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2786" y="3230776"/>
            <a:ext cx="7556440" cy="3825448"/>
          </a:xfrm>
          <a:custGeom>
            <a:avLst/>
            <a:gdLst/>
            <a:ahLst/>
            <a:cxnLst/>
            <a:rect r="r" b="b" t="t" l="l"/>
            <a:pathLst>
              <a:path h="3825448" w="7556440">
                <a:moveTo>
                  <a:pt x="0" y="0"/>
                </a:moveTo>
                <a:lnTo>
                  <a:pt x="7556440" y="0"/>
                </a:lnTo>
                <a:lnTo>
                  <a:pt x="7556440" y="3825448"/>
                </a:lnTo>
                <a:lnTo>
                  <a:pt x="0" y="3825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83153" y="7160999"/>
            <a:ext cx="3721694" cy="2899418"/>
          </a:xfrm>
          <a:custGeom>
            <a:avLst/>
            <a:gdLst/>
            <a:ahLst/>
            <a:cxnLst/>
            <a:rect r="r" b="b" t="t" l="l"/>
            <a:pathLst>
              <a:path h="2899418" w="3721694">
                <a:moveTo>
                  <a:pt x="0" y="0"/>
                </a:moveTo>
                <a:lnTo>
                  <a:pt x="3721694" y="0"/>
                </a:lnTo>
                <a:lnTo>
                  <a:pt x="3721694" y="2899418"/>
                </a:lnTo>
                <a:lnTo>
                  <a:pt x="0" y="28994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25168" y="3230776"/>
            <a:ext cx="8112997" cy="3825448"/>
          </a:xfrm>
          <a:custGeom>
            <a:avLst/>
            <a:gdLst/>
            <a:ahLst/>
            <a:cxnLst/>
            <a:rect r="r" b="b" t="t" l="l"/>
            <a:pathLst>
              <a:path h="3825448" w="8112997">
                <a:moveTo>
                  <a:pt x="0" y="0"/>
                </a:moveTo>
                <a:lnTo>
                  <a:pt x="8112997" y="0"/>
                </a:lnTo>
                <a:lnTo>
                  <a:pt x="8112997" y="3825448"/>
                </a:lnTo>
                <a:lnTo>
                  <a:pt x="0" y="3825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7033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8919" y="306360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5869006" y="6270652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3932">
            <a:off x="12348771" y="-1959981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70019">
            <a:off x="13558552" y="-385928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07557"/>
            <a:ext cx="18288000" cy="281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Hostelhub: Buy Page</a:t>
            </a:r>
          </a:p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 (HTML,CSS &amp; JS)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06838" y="965110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51795">
            <a:off x="-5080388" y="514135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917954">
            <a:off x="-4992845" y="148939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78692" y="3307481"/>
            <a:ext cx="12530617" cy="6343625"/>
          </a:xfrm>
          <a:custGeom>
            <a:avLst/>
            <a:gdLst/>
            <a:ahLst/>
            <a:cxnLst/>
            <a:rect r="r" b="b" t="t" l="l"/>
            <a:pathLst>
              <a:path h="6343625" w="12530617">
                <a:moveTo>
                  <a:pt x="0" y="0"/>
                </a:moveTo>
                <a:lnTo>
                  <a:pt x="12530616" y="0"/>
                </a:lnTo>
                <a:lnTo>
                  <a:pt x="12530616" y="6343625"/>
                </a:lnTo>
                <a:lnTo>
                  <a:pt x="0" y="6343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8919" y="306360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5869006" y="6270652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3932">
            <a:off x="12348771" y="-1959981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70019">
            <a:off x="13558552" y="-385928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90113"/>
            <a:ext cx="18288000" cy="281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Hostelhub: Description Page</a:t>
            </a:r>
          </a:p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 (HTML,CSS &amp; JS)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06838" y="965110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51795">
            <a:off x="-5080388" y="514135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917954">
            <a:off x="-4992845" y="148939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98919" y="3307481"/>
            <a:ext cx="7391196" cy="6561701"/>
          </a:xfrm>
          <a:custGeom>
            <a:avLst/>
            <a:gdLst/>
            <a:ahLst/>
            <a:cxnLst/>
            <a:rect r="r" b="b" t="t" l="l"/>
            <a:pathLst>
              <a:path h="6561701" w="7391196">
                <a:moveTo>
                  <a:pt x="0" y="0"/>
                </a:moveTo>
                <a:lnTo>
                  <a:pt x="7391196" y="0"/>
                </a:lnTo>
                <a:lnTo>
                  <a:pt x="7391196" y="6561701"/>
                </a:lnTo>
                <a:lnTo>
                  <a:pt x="0" y="65617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09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8919" y="3063602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92599">
            <a:off x="15869006" y="6270652"/>
            <a:ext cx="3938319" cy="3222261"/>
          </a:xfrm>
          <a:custGeom>
            <a:avLst/>
            <a:gdLst/>
            <a:ahLst/>
            <a:cxnLst/>
            <a:rect r="r" b="b" t="t" l="l"/>
            <a:pathLst>
              <a:path h="3222261" w="3938319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93932">
            <a:off x="12348771" y="-1959981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70019">
            <a:off x="13558552" y="-385928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90113"/>
            <a:ext cx="18288000" cy="281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Hostelhub: Login Page</a:t>
            </a:r>
          </a:p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 (HTML,CSS &amp; JS)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606838" y="9651106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51795">
            <a:off x="-5080388" y="5141358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917954">
            <a:off x="-4992845" y="1489398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78343" y="3549613"/>
            <a:ext cx="10531313" cy="6294105"/>
          </a:xfrm>
          <a:custGeom>
            <a:avLst/>
            <a:gdLst/>
            <a:ahLst/>
            <a:cxnLst/>
            <a:rect r="r" b="b" t="t" l="l"/>
            <a:pathLst>
              <a:path h="6294105" w="10531313">
                <a:moveTo>
                  <a:pt x="0" y="0"/>
                </a:moveTo>
                <a:lnTo>
                  <a:pt x="10531314" y="0"/>
                </a:lnTo>
                <a:lnTo>
                  <a:pt x="10531314" y="6294105"/>
                </a:lnTo>
                <a:lnTo>
                  <a:pt x="0" y="6294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03203" y="-2978063"/>
            <a:ext cx="18694406" cy="4605433"/>
          </a:xfrm>
          <a:custGeom>
            <a:avLst/>
            <a:gdLst/>
            <a:ahLst/>
            <a:cxnLst/>
            <a:rect r="r" b="b" t="t" l="l"/>
            <a:pathLst>
              <a:path h="4605433" w="18694406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90" r="0" b="-7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2004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38826">
            <a:off x="-2729619" y="3014974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87424">
            <a:off x="-1498605" y="5265349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3507" y="5842179"/>
            <a:ext cx="6811586" cy="6124751"/>
          </a:xfrm>
          <a:custGeom>
            <a:avLst/>
            <a:gdLst/>
            <a:ahLst/>
            <a:cxnLst/>
            <a:rect r="r" b="b" t="t" l="l"/>
            <a:pathLst>
              <a:path h="6124751" w="6811586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038826">
            <a:off x="16280231" y="3784779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87424">
            <a:off x="11834683" y="5584357"/>
            <a:ext cx="7401497" cy="7985902"/>
          </a:xfrm>
          <a:custGeom>
            <a:avLst/>
            <a:gdLst/>
            <a:ahLst/>
            <a:cxnLst/>
            <a:rect r="r" b="b" t="t" l="l"/>
            <a:pathLst>
              <a:path h="7985902" w="7401497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1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98919" y="2822739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53010" y="3458528"/>
            <a:ext cx="9672142" cy="5446026"/>
          </a:xfrm>
          <a:custGeom>
            <a:avLst/>
            <a:gdLst/>
            <a:ahLst/>
            <a:cxnLst/>
            <a:rect r="r" b="b" t="t" l="l"/>
            <a:pathLst>
              <a:path h="5446026" w="9672142">
                <a:moveTo>
                  <a:pt x="0" y="0"/>
                </a:moveTo>
                <a:lnTo>
                  <a:pt x="9672142" y="0"/>
                </a:lnTo>
                <a:lnTo>
                  <a:pt x="9672142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21341" y="3991559"/>
            <a:ext cx="5679835" cy="553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MERN, comprising MongoDB, Express.js, React, and Node.js, forms a potent backend technology stack. MongoDB stores data, Express.js manages server-side logic, React crafts dynamic UIs, and Node.js ensures smooth server-client communication.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-95840"/>
            <a:ext cx="16230600" cy="423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Introduction to Web Technologies : Backend</a:t>
            </a:r>
          </a:p>
          <a:p>
            <a:pPr algn="ctr">
              <a:lnSpc>
                <a:spcPts val="11175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DAF6zT5nfxQ</dc:identifier>
  <dcterms:modified xsi:type="dcterms:W3CDTF">2011-08-01T06:04:30Z</dcterms:modified>
  <cp:revision>1</cp:revision>
  <dc:title>KIET Group of Institutions, Ghaziabad (An ISO – 9001: 2008 Certified &amp; ‘A+’ Grade accredited Institution by NAAC)</dc:title>
</cp:coreProperties>
</file>